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8" r:id="rId3"/>
    <p:sldId id="274" r:id="rId4"/>
    <p:sldId id="257" r:id="rId5"/>
    <p:sldId id="259" r:id="rId6"/>
    <p:sldId id="260" r:id="rId7"/>
    <p:sldId id="263" r:id="rId8"/>
    <p:sldId id="264" r:id="rId9"/>
    <p:sldId id="265" r:id="rId10"/>
    <p:sldId id="266" r:id="rId11"/>
    <p:sldId id="267" r:id="rId12"/>
    <p:sldId id="270" r:id="rId13"/>
    <p:sldId id="268" r:id="rId14"/>
    <p:sldId id="269" r:id="rId15"/>
    <p:sldId id="261" r:id="rId16"/>
    <p:sldId id="262" r:id="rId17"/>
    <p:sldId id="275" r:id="rId18"/>
    <p:sldId id="276" r:id="rId19"/>
    <p:sldId id="271" r:id="rId20"/>
    <p:sldId id="272" r:id="rId21"/>
    <p:sldId id="273" r:id="rId22"/>
    <p:sldId id="277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A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C19E33-6504-4B7A-9D62-3ABD18032090}" type="datetimeFigureOut">
              <a:rPr lang="en-US" smtClean="0"/>
              <a:pPr/>
              <a:t>12/1/2010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6B657B-0338-4A18-AF67-6057AA3E362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C4C095-DCD4-4547-BFEB-71D7C3E7A60F}" type="datetimeFigureOut">
              <a:rPr lang="en-US" smtClean="0"/>
              <a:pPr/>
              <a:t>12/1/2010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3FE7F1-3BB6-486C-8637-0943025739C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</a:t>
            </a:r>
            <a:r>
              <a:rPr lang="en-US" baseline="0" dirty="0" smtClean="0"/>
              <a:t> locations: </a:t>
            </a:r>
            <a:r>
              <a:rPr lang="en-US" baseline="0" dirty="0" err="1" smtClean="0"/>
              <a:t>colorado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pennsylvania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connecticut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Europe locations: France, Germany, Sweden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E7F1-3BB6-486C-8637-0943025739C7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87B556-523B-4274-ADA5-4FFA465151A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EE944D-EF6C-4E7B-B639-CAB60325856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750A11-CC57-4070-9E9A-223E4285730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7E9EB5-B295-4C3A-A2E2-F643C61E752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96641B-75A1-4295-8773-089635D856E9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5C8CD4-1D6A-42A0-B8D2-C4C24EC59B7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EE12C2-0A3C-4FF3-AF13-E21A9E4EF57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BB6D9C-29E3-4200-8DF5-AED4067817D9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300649-1CBB-4A2E-B0FD-4D58FDBEA43C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392603-5DAF-4FB3-A1F0-BCD7F1572F1D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6C4F5B-CE9C-4926-A119-B68FAD7F8E2D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Freeform 11"/>
          <p:cNvSpPr>
            <a:spLocks/>
          </p:cNvSpPr>
          <p:nvPr/>
        </p:nvSpPr>
        <p:spPr bwMode="auto">
          <a:xfrm>
            <a:off x="0" y="1592263"/>
            <a:ext cx="5410200" cy="5265737"/>
          </a:xfrm>
          <a:custGeom>
            <a:avLst/>
            <a:gdLst/>
            <a:ahLst/>
            <a:cxnLst>
              <a:cxn ang="0">
                <a:pos x="0" y="53"/>
              </a:cxn>
              <a:cxn ang="0">
                <a:pos x="962" y="3001"/>
              </a:cxn>
              <a:cxn ang="0">
                <a:pos x="3408" y="3317"/>
              </a:cxn>
              <a:cxn ang="0">
                <a:pos x="0" y="3317"/>
              </a:cxn>
              <a:cxn ang="0">
                <a:pos x="0" y="53"/>
              </a:cxn>
            </a:cxnLst>
            <a:rect l="0" t="0" r="r" b="b"/>
            <a:pathLst>
              <a:path w="3408" h="3317">
                <a:moveTo>
                  <a:pt x="0" y="53"/>
                </a:moveTo>
                <a:cubicBezTo>
                  <a:pt x="160" y="0"/>
                  <a:pt x="491" y="2734"/>
                  <a:pt x="962" y="3001"/>
                </a:cubicBezTo>
                <a:cubicBezTo>
                  <a:pt x="1433" y="3268"/>
                  <a:pt x="3408" y="3317"/>
                  <a:pt x="3408" y="3317"/>
                </a:cubicBezTo>
                <a:lnTo>
                  <a:pt x="0" y="3317"/>
                </a:lnTo>
                <a:lnTo>
                  <a:pt x="0" y="53"/>
                </a:lnTo>
                <a:close/>
              </a:path>
            </a:pathLst>
          </a:custGeom>
          <a:gradFill rotWithShape="1">
            <a:gsLst>
              <a:gs pos="0">
                <a:srgbClr val="8A0000">
                  <a:alpha val="20000"/>
                </a:srgbClr>
              </a:gs>
              <a:gs pos="100000">
                <a:srgbClr val="8A0000">
                  <a:gamma/>
                  <a:tint val="84706"/>
                  <a:invGamma/>
                  <a:alpha val="80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pic>
        <p:nvPicPr>
          <p:cNvPr id="1031" name="Picture 7" descr="usc"/>
          <p:cNvPicPr>
            <a:picLocks noChangeAspect="1" noChangeArrowheads="1"/>
          </p:cNvPicPr>
          <p:nvPr/>
        </p:nvPicPr>
        <p:blipFill>
          <a:blip r:embed="rId13" cstate="print">
            <a:lum bright="40000" contrast="-60000"/>
          </a:blip>
          <a:srcRect/>
          <a:stretch>
            <a:fillRect/>
          </a:stretch>
        </p:blipFill>
        <p:spPr bwMode="auto">
          <a:xfrm>
            <a:off x="4914900" y="6096000"/>
            <a:ext cx="47625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239353A-9C8E-4C15-8E8D-512C4D8AEB69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uthorstream.com/Presentation/rock354-421051-explosive-welding-final-unconventional-machining-mp-iii-education-ppt-powerpoint/" TargetMode="External"/><Relationship Id="rId2" Type="http://schemas.openxmlformats.org/officeDocument/2006/relationships/hyperlink" Target="https://pod51004.outlook.com/owa/redir.aspx?C=b1f405b876294558b229a6fe32aef47d&amp;URL=http://www.annualreviews.org/doi/pdf/10.1146/annurev.ms.05.080175.001141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dynamicmaterials.com/data/brochures/1-%20Young%20Paper%20on%20EXW%20History.pdf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Explosion Welding</a:t>
            </a:r>
            <a:endParaRPr lang="en-US" dirty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Keith Powell</a:t>
            </a:r>
          </a:p>
          <a:p>
            <a:r>
              <a:rPr lang="en-US" dirty="0" smtClean="0"/>
              <a:t>Michael Fernandez</a:t>
            </a:r>
          </a:p>
          <a:p>
            <a:r>
              <a:rPr lang="en-US" dirty="0" smtClean="0"/>
              <a:t>Staton Burrell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Explosive material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 velocity (14750-25000 ft/s)</a:t>
            </a:r>
          </a:p>
          <a:p>
            <a:pPr lvl="1"/>
            <a:r>
              <a:rPr lang="en-US" dirty="0" smtClean="0"/>
              <a:t>Trinitrotoluene (TNT)</a:t>
            </a:r>
          </a:p>
          <a:p>
            <a:pPr lvl="1"/>
            <a:r>
              <a:rPr lang="en-US" dirty="0" smtClean="0"/>
              <a:t>Cyclotrimethylenetrinitramine (RDX)</a:t>
            </a:r>
          </a:p>
          <a:p>
            <a:pPr lvl="1"/>
            <a:r>
              <a:rPr lang="en-US" dirty="0" smtClean="0"/>
              <a:t>Pentaerythritol Tetranitrate (PETN)</a:t>
            </a:r>
          </a:p>
          <a:p>
            <a:r>
              <a:rPr lang="en-US" dirty="0" smtClean="0"/>
              <a:t>Mid-low velocity (4900-47500 ft/s)</a:t>
            </a:r>
          </a:p>
          <a:p>
            <a:pPr lvl="1"/>
            <a:r>
              <a:rPr lang="en-US" dirty="0" smtClean="0"/>
              <a:t>Ammonium nitrate</a:t>
            </a:r>
          </a:p>
          <a:p>
            <a:pPr lvl="1"/>
            <a:r>
              <a:rPr lang="en-US" dirty="0" smtClean="0"/>
              <a:t>Ammonium perchlorate</a:t>
            </a:r>
          </a:p>
          <a:p>
            <a:pPr lvl="1"/>
            <a:r>
              <a:rPr lang="en-US" dirty="0" smtClean="0"/>
              <a:t>Amatol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Assuring a good weld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/>
          <a:lstStyle/>
          <a:p>
            <a:r>
              <a:rPr lang="en-US" dirty="0" smtClean="0"/>
              <a:t>Three types of detonation wave welds</a:t>
            </a:r>
          </a:p>
          <a:p>
            <a:pPr lvl="1"/>
            <a:r>
              <a:rPr lang="en-US" dirty="0" smtClean="0"/>
              <a:t>Shock wave develops if sonic velocity is greater than 120% of material sonic velocity (type 1)</a:t>
            </a:r>
          </a:p>
          <a:p>
            <a:pPr lvl="1"/>
            <a:r>
              <a:rPr lang="en-US" dirty="0" smtClean="0"/>
              <a:t>Detached shock wave results when detonation velocity is between 100% and 120% of material sonic velocity (type 2)</a:t>
            </a:r>
          </a:p>
          <a:p>
            <a:pPr lvl="1"/>
            <a:r>
              <a:rPr lang="en-US" dirty="0" smtClean="0"/>
              <a:t>No shock wave is produced if detonation velocity is less than material sonic velocity (type 3)</a:t>
            </a:r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Assuring a good weld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5562600" cy="4800600"/>
          </a:xfrm>
        </p:spPr>
        <p:txBody>
          <a:bodyPr/>
          <a:lstStyle/>
          <a:p>
            <a:r>
              <a:rPr lang="en-US" sz="1800" dirty="0" smtClean="0"/>
              <a:t>Type 1</a:t>
            </a:r>
          </a:p>
          <a:p>
            <a:pPr lvl="1"/>
            <a:r>
              <a:rPr lang="en-US" sz="1800" dirty="0"/>
              <a:t>M</a:t>
            </a:r>
            <a:r>
              <a:rPr lang="en-US" sz="1800" dirty="0" smtClean="0"/>
              <a:t>aterial behind shock wave is compressed to peak pressure and density</a:t>
            </a:r>
          </a:p>
          <a:p>
            <a:pPr lvl="1"/>
            <a:r>
              <a:rPr lang="en-US" sz="1800" dirty="0" smtClean="0"/>
              <a:t>Creates significant plastic deformation locally and results in considerable ‘shock hardening’</a:t>
            </a:r>
          </a:p>
          <a:p>
            <a:r>
              <a:rPr lang="en-US" sz="1800" dirty="0" smtClean="0"/>
              <a:t>Type 2 &amp; 3</a:t>
            </a:r>
          </a:p>
          <a:p>
            <a:pPr lvl="1"/>
            <a:r>
              <a:rPr lang="en-US" sz="1800" dirty="0" smtClean="0"/>
              <a:t>Pressure is generated ahead of collision point of metals</a:t>
            </a:r>
          </a:p>
          <a:p>
            <a:pPr lvl="1"/>
            <a:r>
              <a:rPr lang="en-US" sz="1800" dirty="0" smtClean="0"/>
              <a:t>When subject to large pressures, metal ahead of collision point flows into spaces between plates and takes form of high-velocity jet</a:t>
            </a:r>
          </a:p>
          <a:p>
            <a:pPr lvl="1"/>
            <a:r>
              <a:rPr lang="en-US" sz="1800" dirty="0" smtClean="0"/>
              <a:t>Effaces material and removes unwanted oxides and other unwanted surface films</a:t>
            </a:r>
          </a:p>
          <a:p>
            <a:pPr lvl="1"/>
            <a:r>
              <a:rPr lang="en-US" sz="1800" dirty="0" smtClean="0"/>
              <a:t>No bulk diffusion and only localized melting</a:t>
            </a:r>
          </a:p>
          <a:p>
            <a:pPr lvl="1">
              <a:buNone/>
            </a:pPr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pPr lvl="1">
              <a:buNone/>
            </a:pPr>
            <a:endParaRPr lang="en-US" sz="1800" dirty="0" smtClean="0"/>
          </a:p>
          <a:p>
            <a:pPr lvl="1"/>
            <a:endParaRPr lang="en-US" dirty="0"/>
          </a:p>
        </p:txBody>
      </p:sp>
      <p:pic>
        <p:nvPicPr>
          <p:cNvPr id="8909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4343400"/>
            <a:ext cx="2438400" cy="1447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909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2819400"/>
            <a:ext cx="2438400" cy="1447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909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1" y="1219200"/>
            <a:ext cx="2438400" cy="15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Assuring a good weld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Detonation velocity is a function of</a:t>
            </a:r>
          </a:p>
          <a:p>
            <a:pPr lvl="1"/>
            <a:r>
              <a:rPr lang="en-US" dirty="0" smtClean="0"/>
              <a:t>Explosive type</a:t>
            </a:r>
          </a:p>
          <a:p>
            <a:pPr lvl="1"/>
            <a:r>
              <a:rPr lang="en-US" dirty="0" smtClean="0"/>
              <a:t>Composition of explosive</a:t>
            </a:r>
          </a:p>
          <a:p>
            <a:pPr lvl="1"/>
            <a:r>
              <a:rPr lang="en-US" dirty="0" smtClean="0"/>
              <a:t>Thickness of explosive layer</a:t>
            </a:r>
          </a:p>
          <a:p>
            <a:pPr lvl="1"/>
            <a:r>
              <a:rPr lang="en-US" dirty="0" smtClean="0"/>
              <a:t>Can be found in tables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Assuring a good weld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95400"/>
          </a:xfrm>
        </p:spPr>
        <p:txBody>
          <a:bodyPr/>
          <a:lstStyle/>
          <a:p>
            <a:r>
              <a:rPr lang="en-US" dirty="0" smtClean="0"/>
              <a:t>Sonic velocity of cladding material can calculated using:</a:t>
            </a:r>
          </a:p>
          <a:p>
            <a:endParaRPr lang="en-US" dirty="0"/>
          </a:p>
        </p:txBody>
      </p:sp>
      <p:sp>
        <p:nvSpPr>
          <p:cNvPr id="849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499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84995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81200" y="2895600"/>
            <a:ext cx="1047750" cy="1133475"/>
          </a:xfrm>
          <a:prstGeom prst="rect">
            <a:avLst/>
          </a:prstGeom>
          <a:noFill/>
        </p:spPr>
      </p:pic>
      <p:sp>
        <p:nvSpPr>
          <p:cNvPr id="84997" name="Rectangle 5"/>
          <p:cNvSpPr>
            <a:spLocks noChangeArrowheads="1"/>
          </p:cNvSpPr>
          <p:nvPr/>
        </p:nvSpPr>
        <p:spPr bwMode="auto">
          <a:xfrm>
            <a:off x="0" y="1590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4999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84998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29200" y="3124200"/>
            <a:ext cx="1857375" cy="800100"/>
          </a:xfrm>
          <a:prstGeom prst="rect">
            <a:avLst/>
          </a:prstGeom>
          <a:noFill/>
        </p:spPr>
      </p:pic>
      <p:sp>
        <p:nvSpPr>
          <p:cNvPr id="85000" name="Rectangle 8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38400" y="4419600"/>
            <a:ext cx="459869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Where:</a:t>
            </a:r>
          </a:p>
          <a:p>
            <a:r>
              <a:rPr lang="en-US" dirty="0" smtClean="0"/>
              <a:t>   K = adiabatic bulk modulus</a:t>
            </a:r>
          </a:p>
          <a:p>
            <a:r>
              <a:rPr lang="en-US" dirty="0" smtClean="0"/>
              <a:t>   </a:t>
            </a:r>
            <a:r>
              <a:rPr lang="el-GR" dirty="0" smtClean="0"/>
              <a:t>ρ</a:t>
            </a:r>
            <a:r>
              <a:rPr lang="en-US" dirty="0" smtClean="0"/>
              <a:t> = cladding material density</a:t>
            </a:r>
          </a:p>
          <a:p>
            <a:r>
              <a:rPr lang="en-US" dirty="0" smtClean="0"/>
              <a:t>   E = Young’s Modulus of cladding material</a:t>
            </a:r>
          </a:p>
          <a:p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he-IL" dirty="0" smtClean="0"/>
              <a:t>ע</a:t>
            </a:r>
            <a:r>
              <a:rPr lang="en-US" dirty="0" smtClean="0"/>
              <a:t> = Poisson’s ratio of cladding material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1447799"/>
          </a:xfrm>
        </p:spPr>
        <p:txBody>
          <a:bodyPr/>
          <a:lstStyle/>
          <a:p>
            <a:r>
              <a:rPr lang="en-US" dirty="0" smtClean="0"/>
              <a:t>Any metal with sufficient strength and ductility can be joined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6451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362201"/>
            <a:ext cx="631507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weld large areas of metal</a:t>
            </a:r>
          </a:p>
          <a:p>
            <a:r>
              <a:rPr lang="en-US" dirty="0" smtClean="0"/>
              <a:t>Can weld inside and outside surfaces of pipes</a:t>
            </a:r>
          </a:p>
          <a:p>
            <a:r>
              <a:rPr lang="en-US" dirty="0" smtClean="0"/>
              <a:t>Transition joints can be made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Arnold </a:t>
            </a:r>
            <a:r>
              <a:rPr lang="en-US" sz="2400" dirty="0" err="1" smtClean="0"/>
              <a:t>Holtzman</a:t>
            </a:r>
            <a:r>
              <a:rPr lang="en-US" sz="2400" dirty="0" smtClean="0"/>
              <a:t> and a team at DuPont in Delaware put a lot of research into developing the process.</a:t>
            </a:r>
          </a:p>
          <a:p>
            <a:r>
              <a:rPr lang="en-US" sz="2400" dirty="0" err="1" smtClean="0"/>
              <a:t>Holtzman</a:t>
            </a:r>
            <a:r>
              <a:rPr lang="en-US" sz="2400" dirty="0" smtClean="0"/>
              <a:t> filed for a US patent in 1962 for explosion welding, received the patent in 1964 and began commercial production of bi-metallic explosion welded clad in 1965.</a:t>
            </a:r>
          </a:p>
          <a:p>
            <a:r>
              <a:rPr lang="en-US" sz="2400" dirty="0" err="1" smtClean="0"/>
              <a:t>Detaclad</a:t>
            </a:r>
            <a:r>
              <a:rPr lang="en-US" sz="2400" dirty="0" smtClean="0"/>
              <a:t> licensed the process and was bought by Dynamic Materials Corporation (DMC).</a:t>
            </a:r>
          </a:p>
          <a:p>
            <a:r>
              <a:rPr lang="en-US" sz="2400" dirty="0" smtClean="0"/>
              <a:t>Other companies have merged with DMC and acquired the current name DMC </a:t>
            </a:r>
            <a:r>
              <a:rPr lang="en-US" sz="2400" dirty="0" err="1" smtClean="0"/>
              <a:t>Groupe</a:t>
            </a:r>
            <a:r>
              <a:rPr lang="en-US" sz="2400" dirty="0" smtClean="0"/>
              <a:t> SNPE making them a worldwide company.</a:t>
            </a:r>
            <a:endParaRPr lang="en-US" sz="1600" dirty="0" smtClean="0"/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Common industries that use explosion welding</a:t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sz="2000" dirty="0" smtClean="0"/>
              <a:t>Chemical Processing</a:t>
            </a:r>
          </a:p>
          <a:p>
            <a:r>
              <a:rPr lang="en-US" sz="2000" dirty="0" smtClean="0"/>
              <a:t>Petroleum Refining</a:t>
            </a:r>
          </a:p>
          <a:p>
            <a:r>
              <a:rPr lang="en-US" sz="2000" dirty="0" smtClean="0"/>
              <a:t>Hydrometallurgy</a:t>
            </a:r>
          </a:p>
          <a:p>
            <a:r>
              <a:rPr lang="en-US" sz="2000" dirty="0" smtClean="0"/>
              <a:t>Aluminum Smelting</a:t>
            </a:r>
          </a:p>
          <a:p>
            <a:r>
              <a:rPr lang="en-US" sz="2000" dirty="0" smtClean="0"/>
              <a:t>Shipbuilding</a:t>
            </a:r>
          </a:p>
          <a:p>
            <a:r>
              <a:rPr lang="en-US" sz="2000" dirty="0" smtClean="0"/>
              <a:t>Electrochemical</a:t>
            </a:r>
          </a:p>
          <a:p>
            <a:r>
              <a:rPr lang="en-US" sz="2000" dirty="0" smtClean="0"/>
              <a:t>Oil &amp; Gas</a:t>
            </a:r>
          </a:p>
          <a:p>
            <a:r>
              <a:rPr lang="en-US" sz="2000" dirty="0" smtClean="0"/>
              <a:t>Power Generation</a:t>
            </a:r>
          </a:p>
          <a:p>
            <a:r>
              <a:rPr lang="en-US" sz="2000" dirty="0" smtClean="0"/>
              <a:t>Cryogenic Processing</a:t>
            </a:r>
          </a:p>
          <a:p>
            <a:r>
              <a:rPr lang="en-US" sz="2000" dirty="0" smtClean="0"/>
              <a:t>Pulp &amp; Paper</a:t>
            </a:r>
          </a:p>
          <a:p>
            <a:r>
              <a:rPr lang="en-US" sz="2000" dirty="0" smtClean="0"/>
              <a:t>Air conditioning &amp; Chillers</a:t>
            </a:r>
          </a:p>
          <a:p>
            <a:r>
              <a:rPr lang="en-US" sz="2000" dirty="0" smtClean="0"/>
              <a:t>Metal Production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pic>
        <p:nvPicPr>
          <p:cNvPr id="901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1828800"/>
            <a:ext cx="356235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011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828800"/>
            <a:ext cx="24384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Explosion welding is a solid-state process that produces a high velocity interaction of dissimilar metals by a controlled detonation</a:t>
            </a:r>
          </a:p>
          <a:p>
            <a:r>
              <a:rPr lang="en-US" dirty="0" smtClean="0"/>
              <a:t>Oxides found on material surfaces must be removed by effacement or dispersion</a:t>
            </a:r>
          </a:p>
          <a:p>
            <a:r>
              <a:rPr lang="en-US" dirty="0" smtClean="0"/>
              <a:t>Surface atoms of two joining metals must come into intimate contact to achieve metallic bond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371600"/>
            <a:ext cx="3619500" cy="3131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371600"/>
            <a:ext cx="3657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219200" y="4724400"/>
            <a:ext cx="2569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3” Diameter AI/SS Ring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48200" y="4724400"/>
            <a:ext cx="3942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Copper/Stainless 12” UHV Assembly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United States dimes and quarters are presently a clad “sandwich” of copper inner-core and a silver-colored nickel-copper alloy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3733800"/>
            <a:ext cx="1524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 Cited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>
                <a:hlinkClick r:id="rId2" action="ppaction://hlinkfile"/>
              </a:rPr>
              <a:t>http://www.annualreviews.org/doi/pdf/10.1146/annurev.ms.05.080175.001141</a:t>
            </a:r>
            <a:endParaRPr lang="en-US" sz="2000" dirty="0" smtClean="0"/>
          </a:p>
          <a:p>
            <a:r>
              <a:rPr lang="en-US" sz="2000" dirty="0" smtClean="0">
                <a:hlinkClick r:id="rId3"/>
              </a:rPr>
              <a:t>http://www.authorstream.com/Presentation/rock354-421051-explosive-welding-final-unconventional-machining-mp-iii-education-ppt-powerpoint/</a:t>
            </a:r>
            <a:endParaRPr lang="en-US" sz="2000" dirty="0" smtClean="0"/>
          </a:p>
          <a:p>
            <a:r>
              <a:rPr lang="en-US" sz="2000" dirty="0" smtClean="0"/>
              <a:t>Young, G (2004). </a:t>
            </a:r>
            <a:r>
              <a:rPr lang="en-US" sz="2000" dirty="0" smtClean="0">
                <a:hlinkClick r:id="rId4"/>
              </a:rPr>
              <a:t>"Explosion Welding, Technical Growth and Commercial History"</a:t>
            </a:r>
            <a:r>
              <a:rPr lang="en-US" sz="2000" dirty="0" smtClean="0"/>
              <a:t> (PDF). Dynamic Materials Corporation. </a:t>
            </a:r>
            <a:r>
              <a:rPr lang="en-US" sz="2000" dirty="0" smtClean="0">
                <a:hlinkClick r:id="rId4"/>
              </a:rPr>
              <a:t>http://www.dynamicmaterials.com/data/brochures/1-%20Young%20Paper%20on%20EXW%20History.pdf</a:t>
            </a:r>
            <a:r>
              <a:rPr lang="en-US" sz="2000" dirty="0" smtClean="0"/>
              <a:t>. Retrieved 2010-11-29</a:t>
            </a:r>
            <a:endParaRPr lang="en-US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heat-affected zone (HAZ)</a:t>
            </a:r>
          </a:p>
          <a:p>
            <a:r>
              <a:rPr lang="en-US" dirty="0" smtClean="0"/>
              <a:t>Only minor melting</a:t>
            </a:r>
          </a:p>
          <a:p>
            <a:r>
              <a:rPr lang="en-US" dirty="0" smtClean="0"/>
              <a:t>Material melting temperatures and coefficients of thermal expansion differences do not affect the final product</a:t>
            </a:r>
          </a:p>
          <a:p>
            <a:r>
              <a:rPr lang="en-US" dirty="0" smtClean="0"/>
              <a:t>The shock front compresses and heats the explosive material which exceeds the sonic velocity of undetonated explosives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 Terminology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dirty="0" smtClean="0"/>
              <a:t>Base component	</a:t>
            </a:r>
          </a:p>
          <a:p>
            <a:pPr lvl="1"/>
            <a:r>
              <a:rPr lang="en-US" dirty="0" smtClean="0"/>
              <a:t>Joined to cladder</a:t>
            </a:r>
          </a:p>
          <a:p>
            <a:pPr lvl="1"/>
            <a:r>
              <a:rPr lang="en-US" dirty="0" smtClean="0"/>
              <a:t>Remains stationary</a:t>
            </a:r>
          </a:p>
          <a:p>
            <a:pPr lvl="1"/>
            <a:r>
              <a:rPr lang="en-US" dirty="0" smtClean="0"/>
              <a:t>Supported by anvil</a:t>
            </a:r>
          </a:p>
          <a:p>
            <a:r>
              <a:rPr lang="en-US" dirty="0" smtClean="0"/>
              <a:t>Cladding metal</a:t>
            </a:r>
          </a:p>
          <a:p>
            <a:pPr lvl="1"/>
            <a:r>
              <a:rPr lang="en-US" dirty="0" smtClean="0"/>
              <a:t>Thin plate in direct contact with explosives</a:t>
            </a:r>
          </a:p>
          <a:p>
            <a:pPr lvl="1"/>
            <a:r>
              <a:rPr lang="en-US" dirty="0" smtClean="0"/>
              <a:t>Can be shielded by flyer plate</a:t>
            </a:r>
            <a:endParaRPr lang="en-US" dirty="0"/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r>
              <a:rPr lang="en-US" dirty="0" smtClean="0"/>
              <a:t>Flyer plate</a:t>
            </a:r>
          </a:p>
          <a:p>
            <a:pPr lvl="1"/>
            <a:r>
              <a:rPr lang="en-US" dirty="0" smtClean="0"/>
              <a:t>Sacrificial plate placed between explosive material and cladder plate</a:t>
            </a:r>
          </a:p>
          <a:p>
            <a:pPr lvl="1"/>
            <a:r>
              <a:rPr lang="en-US" dirty="0" smtClean="0"/>
              <a:t>Used to protect cladder metal</a:t>
            </a:r>
          </a:p>
          <a:p>
            <a:r>
              <a:rPr lang="en-US" dirty="0" smtClean="0"/>
              <a:t>Interlayer</a:t>
            </a:r>
          </a:p>
          <a:p>
            <a:pPr lvl="1"/>
            <a:r>
              <a:rPr lang="en-US" dirty="0" smtClean="0"/>
              <a:t>Thin metal layer</a:t>
            </a:r>
          </a:p>
          <a:p>
            <a:pPr lvl="1"/>
            <a:r>
              <a:rPr lang="en-US" dirty="0" smtClean="0"/>
              <a:t>Enhances joining of cladder to base plate</a:t>
            </a:r>
          </a:p>
          <a:p>
            <a:r>
              <a:rPr lang="en-US" dirty="0" smtClean="0"/>
              <a:t>Anvil</a:t>
            </a:r>
          </a:p>
          <a:p>
            <a:pPr lvl="1"/>
            <a:r>
              <a:rPr lang="en-US" dirty="0" smtClean="0"/>
              <a:t>Surface of which the backer rests during explosion</a:t>
            </a:r>
            <a:endParaRPr lang="en-US" dirty="0"/>
          </a:p>
          <a:p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57200"/>
            <a:ext cx="8229600" cy="5562600"/>
          </a:xfrm>
        </p:spPr>
        <p:txBody>
          <a:bodyPr/>
          <a:lstStyle/>
          <a:p>
            <a:r>
              <a:rPr lang="en-US" dirty="0" smtClean="0"/>
              <a:t>Standoff</a:t>
            </a:r>
          </a:p>
          <a:p>
            <a:pPr lvl="1"/>
            <a:r>
              <a:rPr lang="en-US" dirty="0" smtClean="0"/>
              <a:t>Distance between cladder and base plate before explosion</a:t>
            </a:r>
          </a:p>
          <a:p>
            <a:r>
              <a:rPr lang="en-US" dirty="0" smtClean="0"/>
              <a:t>Bond Window</a:t>
            </a:r>
          </a:p>
          <a:p>
            <a:pPr lvl="1"/>
            <a:r>
              <a:rPr lang="en-US" dirty="0" smtClean="0"/>
              <a:t>A range of variable in process such as velocity, dynamic bend, and standoff distance that result in successful weld</a:t>
            </a:r>
          </a:p>
          <a:p>
            <a:r>
              <a:rPr lang="en-US" dirty="0" smtClean="0"/>
              <a:t>Bonding Operation</a:t>
            </a:r>
          </a:p>
          <a:p>
            <a:pPr lvl="1"/>
            <a:r>
              <a:rPr lang="en-US" dirty="0" smtClean="0"/>
              <a:t>Detonation of explosives that result in a weld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Principle of Explosion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Cladder metal can be placed parallel or inclined to the base plate</a:t>
            </a:r>
          </a:p>
          <a:p>
            <a:r>
              <a:rPr lang="en-US" dirty="0" smtClean="0"/>
              <a:t>Explosive material is distributed over top of cladder metal</a:t>
            </a:r>
          </a:p>
          <a:p>
            <a:r>
              <a:rPr lang="en-US" dirty="0" smtClean="0"/>
              <a:t>Upon detonation, cladder plate collides with base plate to form weld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Placement of Cladder metal-parallel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72000" cy="4525963"/>
          </a:xfrm>
        </p:spPr>
        <p:txBody>
          <a:bodyPr/>
          <a:lstStyle/>
          <a:p>
            <a:r>
              <a:rPr lang="en-US" sz="2000" dirty="0" smtClean="0"/>
              <a:t>Standoff distance predetermined and unique to material combination</a:t>
            </a:r>
          </a:p>
          <a:p>
            <a:pPr lvl="1"/>
            <a:r>
              <a:rPr lang="en-US" sz="2000" dirty="0" smtClean="0"/>
              <a:t>Achieved by placing shims between plates</a:t>
            </a:r>
          </a:p>
          <a:p>
            <a:pPr lvl="1"/>
            <a:r>
              <a:rPr lang="en-US" sz="2000" dirty="0" smtClean="0"/>
              <a:t>Shims designed to be consumed by explosion wave and do not affect weld</a:t>
            </a:r>
          </a:p>
          <a:p>
            <a:r>
              <a:rPr lang="en-US" sz="2000" dirty="0" smtClean="0"/>
              <a:t>Usually ranges between 0.5-2 times the thickness of cladder plate</a:t>
            </a:r>
          </a:p>
          <a:p>
            <a:r>
              <a:rPr lang="en-US" sz="2000" dirty="0" smtClean="0"/>
              <a:t>Cladder must reach critical velocity before impact</a:t>
            </a:r>
          </a:p>
          <a:p>
            <a:endParaRPr lang="en-US" sz="2000" dirty="0" smtClean="0"/>
          </a:p>
          <a:p>
            <a:pPr lvl="1">
              <a:buNone/>
            </a:pPr>
            <a:endParaRPr lang="en-US" dirty="0" smtClean="0"/>
          </a:p>
        </p:txBody>
      </p:sp>
      <p:pic>
        <p:nvPicPr>
          <p:cNvPr id="6656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371600"/>
            <a:ext cx="3733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/>
          <a:lstStyle/>
          <a:p>
            <a:r>
              <a:rPr lang="en-US" sz="3600" dirty="0" smtClean="0"/>
              <a:t>Cladder placement-Angled</a:t>
            </a:r>
            <a:endParaRPr lang="en-US" sz="3600" dirty="0"/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400" y="5486400"/>
            <a:ext cx="2598615" cy="533400"/>
          </a:xfrm>
          <a:prstGeom prst="rect">
            <a:avLst/>
          </a:prstGeom>
          <a:noFill/>
        </p:spPr>
      </p:pic>
      <p:sp>
        <p:nvSpPr>
          <p:cNvPr id="65550" name="Rectangle 14"/>
          <p:cNvSpPr>
            <a:spLocks noChangeArrowheads="1"/>
          </p:cNvSpPr>
          <p:nvPr/>
        </p:nvSpPr>
        <p:spPr bwMode="auto">
          <a:xfrm>
            <a:off x="0" y="1088395"/>
            <a:ext cx="24878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562600" y="4267200"/>
            <a:ext cx="28376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Where:</a:t>
            </a:r>
          </a:p>
          <a:p>
            <a:r>
              <a:rPr lang="en-US" sz="1400" dirty="0" smtClean="0"/>
              <a:t>  Vc = </a:t>
            </a:r>
            <a:r>
              <a:rPr lang="en-US" sz="1400" dirty="0"/>
              <a:t>collision velocity</a:t>
            </a:r>
          </a:p>
          <a:p>
            <a:r>
              <a:rPr lang="en-US" sz="1400" dirty="0"/>
              <a:t>  </a:t>
            </a:r>
            <a:r>
              <a:rPr lang="en-US" sz="1400" dirty="0" smtClean="0"/>
              <a:t>V</a:t>
            </a:r>
            <a:r>
              <a:rPr lang="en-US" sz="800" dirty="0" smtClean="0"/>
              <a:t>D  </a:t>
            </a:r>
            <a:r>
              <a:rPr lang="en-US" sz="1400" dirty="0" smtClean="0"/>
              <a:t>= </a:t>
            </a:r>
            <a:r>
              <a:rPr lang="en-US" sz="1400" dirty="0"/>
              <a:t>detonation </a:t>
            </a:r>
            <a:r>
              <a:rPr lang="en-US" sz="1400" dirty="0" smtClean="0"/>
              <a:t>velocity</a:t>
            </a:r>
          </a:p>
          <a:p>
            <a:r>
              <a:rPr lang="en-US" sz="1400" dirty="0" smtClean="0"/>
              <a:t>  V</a:t>
            </a:r>
            <a:r>
              <a:rPr lang="en-US" sz="800" dirty="0" smtClean="0"/>
              <a:t>p</a:t>
            </a:r>
            <a:r>
              <a:rPr lang="en-US" dirty="0" smtClean="0"/>
              <a:t> </a:t>
            </a:r>
            <a:r>
              <a:rPr lang="en-US" sz="1400" dirty="0" smtClean="0"/>
              <a:t>= plate Collision velocity</a:t>
            </a:r>
            <a:endParaRPr lang="en-US" sz="1400" dirty="0"/>
          </a:p>
          <a:p>
            <a:r>
              <a:rPr lang="en-US" sz="1400" dirty="0"/>
              <a:t> </a:t>
            </a:r>
            <a:r>
              <a:rPr lang="en-US" sz="1400" dirty="0" smtClean="0"/>
              <a:t>  </a:t>
            </a:r>
            <a:r>
              <a:rPr lang="el-GR" sz="1400" dirty="0" smtClean="0"/>
              <a:t>α </a:t>
            </a:r>
            <a:r>
              <a:rPr lang="en-US" sz="1400" dirty="0" smtClean="0"/>
              <a:t>= </a:t>
            </a:r>
            <a:r>
              <a:rPr lang="en-US" sz="1400" dirty="0"/>
              <a:t>preset angle   </a:t>
            </a:r>
          </a:p>
          <a:p>
            <a:r>
              <a:rPr lang="en-US" sz="1400" dirty="0"/>
              <a:t>  </a:t>
            </a:r>
            <a:r>
              <a:rPr lang="en-US" sz="1400" dirty="0" smtClean="0"/>
              <a:t> </a:t>
            </a:r>
            <a:r>
              <a:rPr lang="el-GR" sz="1400" dirty="0" smtClean="0"/>
              <a:t>β</a:t>
            </a:r>
            <a:r>
              <a:rPr lang="en-US" sz="1400" dirty="0" smtClean="0"/>
              <a:t> = </a:t>
            </a:r>
            <a:r>
              <a:rPr lang="en-US" sz="1400" dirty="0"/>
              <a:t>dynamic bend angle</a:t>
            </a:r>
          </a:p>
          <a:p>
            <a:r>
              <a:rPr lang="en-US" sz="1400" dirty="0"/>
              <a:t>  </a:t>
            </a:r>
            <a:r>
              <a:rPr lang="en-US" sz="1400" dirty="0" smtClean="0"/>
              <a:t> </a:t>
            </a:r>
            <a:r>
              <a:rPr lang="el-GR" sz="1400" dirty="0" smtClean="0"/>
              <a:t>γ</a:t>
            </a:r>
            <a:r>
              <a:rPr lang="en-US" sz="1400" dirty="0" smtClean="0"/>
              <a:t> = </a:t>
            </a:r>
            <a:r>
              <a:rPr lang="en-US" sz="1400" dirty="0"/>
              <a:t>collision angle</a:t>
            </a:r>
          </a:p>
          <a:p>
            <a:endParaRPr lang="en-US" dirty="0"/>
          </a:p>
        </p:txBody>
      </p:sp>
      <p:pic>
        <p:nvPicPr>
          <p:cNvPr id="65552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524000"/>
            <a:ext cx="3429000" cy="198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5553" name="Picture 17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524000"/>
            <a:ext cx="3837981" cy="26666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000" y="3581400"/>
            <a:ext cx="27432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2971800" y="4648200"/>
            <a:ext cx="381000" cy="152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71800" y="4572000"/>
            <a:ext cx="3946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Vc</a:t>
            </a:r>
            <a:endParaRPr lang="en-US" sz="1400" dirty="0"/>
          </a:p>
        </p:txBody>
      </p:sp>
      <p:sp>
        <p:nvSpPr>
          <p:cNvPr id="12" name="Rectangle 11"/>
          <p:cNvSpPr/>
          <p:nvPr/>
        </p:nvSpPr>
        <p:spPr>
          <a:xfrm>
            <a:off x="2971800" y="3581400"/>
            <a:ext cx="381000" cy="228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505200" y="3657600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</a:t>
            </a:r>
            <a:r>
              <a:rPr lang="en-US" sz="800" dirty="0" smtClean="0"/>
              <a:t>D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2667000" y="5105400"/>
            <a:ext cx="381000" cy="3048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667000" y="5029200"/>
            <a:ext cx="4042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Vp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SC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USC</Template>
  <TotalTime>475</TotalTime>
  <Words>790</Words>
  <Application>Microsoft Office PowerPoint</Application>
  <PresentationFormat>On-screen Show (4:3)</PresentationFormat>
  <Paragraphs>134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USC</vt:lpstr>
      <vt:lpstr>Explosion Welding</vt:lpstr>
      <vt:lpstr>Basics</vt:lpstr>
      <vt:lpstr>Advantages</vt:lpstr>
      <vt:lpstr>Component Terminology</vt:lpstr>
      <vt:lpstr>Slide 5</vt:lpstr>
      <vt:lpstr>Slide 6</vt:lpstr>
      <vt:lpstr>Principle of Explosion</vt:lpstr>
      <vt:lpstr>Placement of Cladder metal-parallel</vt:lpstr>
      <vt:lpstr>Cladder placement-Angled</vt:lpstr>
      <vt:lpstr>Explosive material</vt:lpstr>
      <vt:lpstr>Assuring a good weld</vt:lpstr>
      <vt:lpstr>Assuring a good weld</vt:lpstr>
      <vt:lpstr>Assuring a good weld</vt:lpstr>
      <vt:lpstr>Assuring a good weld</vt:lpstr>
      <vt:lpstr>Applications</vt:lpstr>
      <vt:lpstr>Applications</vt:lpstr>
      <vt:lpstr>History</vt:lpstr>
      <vt:lpstr>Common industries that use explosion welding </vt:lpstr>
      <vt:lpstr>Examples</vt:lpstr>
      <vt:lpstr>Examples</vt:lpstr>
      <vt:lpstr>Examples</vt:lpstr>
      <vt:lpstr>Works Cited</vt:lpstr>
    </vt:vector>
  </TitlesOfParts>
  <Company>College of Engineering &amp; Computing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Explosion Welding</dc:title>
  <dc:creator>Michael Fernandez</dc:creator>
  <cp:lastModifiedBy>Michael Fernandez</cp:lastModifiedBy>
  <cp:revision>41</cp:revision>
  <dcterms:created xsi:type="dcterms:W3CDTF">2010-11-29T00:36:30Z</dcterms:created>
  <dcterms:modified xsi:type="dcterms:W3CDTF">2010-12-01T23:41:09Z</dcterms:modified>
</cp:coreProperties>
</file>